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2" r:id="rId3"/>
    <p:sldId id="258" r:id="rId4"/>
    <p:sldId id="268" r:id="rId5"/>
    <p:sldId id="263" r:id="rId6"/>
    <p:sldId id="266" r:id="rId7"/>
    <p:sldId id="264" r:id="rId8"/>
    <p:sldId id="265" r:id="rId9"/>
    <p:sldId id="260" r:id="rId10"/>
    <p:sldId id="270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30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16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005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464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800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96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459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962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628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878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02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22D77-0A6A-4F99-81A9-9736C309A062}" type="datetimeFigureOut">
              <a:rPr lang="lt-LT" smtClean="0"/>
              <a:t>2021-03-01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BCC0-9774-4C07-A06E-F53E1AEE2C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683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0" y="1124744"/>
            <a:ext cx="9144000" cy="527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t-LT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Jokerman" panose="04090605060D06020702" pitchFamily="82" charset="0"/>
                <a:ea typeface="Times New Roman"/>
                <a:cs typeface="Times New Roman"/>
              </a:rPr>
              <a:t>Kėdainių r. Josvainių gimnazija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t-LT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Jokerman" panose="04090605060D06020702" pitchFamily="82" charset="0"/>
                <a:ea typeface="Times New Roman"/>
                <a:cs typeface="Times New Roman"/>
              </a:rPr>
              <a:t>„Sveikata visus metus“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lt-LT" sz="28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t-LT" sz="4400" dirty="0" smtClean="0">
                <a:solidFill>
                  <a:srgbClr val="C0504D">
                    <a:lumMod val="75000"/>
                  </a:srgbClr>
                </a:solidFill>
                <a:latin typeface="Jokerman" panose="04090605060D06020702" pitchFamily="82" charset="0"/>
                <a:ea typeface="+mj-ea"/>
                <a:cs typeface="Times New Roman" panose="02020603050405020304" pitchFamily="18" charset="0"/>
              </a:rPr>
              <a:t>„</a:t>
            </a:r>
            <a:r>
              <a:rPr lang="lt-LT" sz="4400" dirty="0">
                <a:solidFill>
                  <a:srgbClr val="C0504D">
                    <a:lumMod val="75000"/>
                  </a:srgbClr>
                </a:solidFill>
                <a:latin typeface="Jokerman" panose="04090605060D06020702" pitchFamily="82" charset="0"/>
                <a:ea typeface="+mj-ea"/>
                <a:cs typeface="Times New Roman" panose="02020603050405020304" pitchFamily="18" charset="0"/>
              </a:rPr>
              <a:t>Š</a:t>
            </a:r>
            <a:r>
              <a:rPr lang="lt-LT" sz="4400" dirty="0" smtClean="0">
                <a:solidFill>
                  <a:srgbClr val="C0504D">
                    <a:lumMod val="75000"/>
                  </a:srgbClr>
                </a:solidFill>
                <a:latin typeface="Jokerman" panose="04090605060D06020702" pitchFamily="82" charset="0"/>
                <a:ea typeface="+mj-ea"/>
                <a:cs typeface="Times New Roman" panose="02020603050405020304" pitchFamily="18" charset="0"/>
              </a:rPr>
              <a:t>iandien </a:t>
            </a:r>
            <a:r>
              <a:rPr lang="lt-LT" sz="4400" dirty="0">
                <a:solidFill>
                  <a:srgbClr val="C0504D">
                    <a:lumMod val="75000"/>
                  </a:srgbClr>
                </a:solidFill>
                <a:latin typeface="Jokerman" panose="04090605060D06020702" pitchFamily="82" charset="0"/>
                <a:ea typeface="+mj-ea"/>
                <a:cs typeface="Times New Roman" panose="02020603050405020304" pitchFamily="18" charset="0"/>
              </a:rPr>
              <a:t>esu labai turtingas, nes esu sveikas“</a:t>
            </a:r>
            <a:endParaRPr lang="lt-LT" sz="3600" dirty="0" smtClean="0">
              <a:solidFill>
                <a:srgbClr val="1E1D1D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t-LT" sz="2000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t-LT" sz="2000" i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t-LT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t-LT" sz="1600" dirty="0"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1047"/>
            <a:ext cx="1224136" cy="9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286356" y="53732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</a:rPr>
              <a:t>2021m. 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</a:rPr>
              <a:t>Vasaris</a:t>
            </a:r>
            <a:endParaRPr lang="lt-LT" dirty="0">
              <a:solidFill>
                <a:schemeClr val="accent2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1047"/>
            <a:ext cx="10493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ea typeface="Calibri"/>
                <a:cs typeface="Times New Roman"/>
              </a:rPr>
              <a:t>Sveikatingumo renginių organizatoriai</a:t>
            </a:r>
            <a:endParaRPr lang="lt-LT" sz="2800" dirty="0">
              <a:solidFill>
                <a:schemeClr val="accent2">
                  <a:lumMod val="75000"/>
                </a:schemeClr>
              </a:solidFill>
              <a:latin typeface="Jokerman" panose="04090605060D06020702" pitchFamily="82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b="1" u="sng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Mokytojai – koordinatoriai: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Gitana </a:t>
            </a:r>
            <a:r>
              <a:rPr lang="lt-LT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Jurgelevičienė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 kūno kultūros mokytoja 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ekspertė</a:t>
            </a:r>
            <a:b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Virginija </a:t>
            </a:r>
            <a:r>
              <a:rPr lang="lt-LT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Šilkaitienė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 technologijų mokytoja metodininkė</a:t>
            </a:r>
            <a:b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Laura </a:t>
            </a:r>
            <a:r>
              <a:rPr lang="lt-LT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Kudabaitė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  sveikatos priežiūros specialistė</a:t>
            </a:r>
            <a:b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lt-LT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Skaidrūnė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lt-LT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Vyšniauskienė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 biologijos mokytoja metodininkė</a:t>
            </a:r>
            <a:b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endParaRPr lang="lt-LT" sz="28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b="1" u="sng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Mokinių  savivaldos atstovai:</a:t>
            </a:r>
            <a:r>
              <a:rPr lang="lt-LT" sz="2800" b="1" u="sng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Gertis 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Liutkevičius,4G, mokinių tarybos pirmininkas</a:t>
            </a:r>
            <a:b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Ugnė 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Šaduikytė,2G,  mokinių tarybos pirmininko pavaduotoja</a:t>
            </a:r>
            <a:b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Emilija 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Ragaišytė,2G,  mokinių tarybos narė</a:t>
            </a:r>
            <a:endParaRPr lang="lt-LT" sz="28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857403"/>
          </a:xfrm>
        </p:spPr>
        <p:txBody>
          <a:bodyPr/>
          <a:lstStyle/>
          <a:p>
            <a:pPr marL="0" lvl="0" indent="0" algn="ctr">
              <a:buNone/>
            </a:pPr>
            <a:endParaRPr lang="lt-LT" sz="2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lt-LT" sz="24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Vis didesnės bendruomenės narių  dalies  įsitraukimas į sveikatingumo projektus, švietėjiškų iniciatyvų palaikymas rodo, kad </a:t>
            </a: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tvirtai </a:t>
            </a:r>
            <a:r>
              <a:rPr lang="lt-LT" sz="24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tikima, jog : </a:t>
            </a:r>
          </a:p>
          <a:p>
            <a:pPr marL="0" lvl="0" indent="0" algn="ctr">
              <a:buNone/>
            </a:pPr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 v e i k a t i n g u m a s  – geriausias  būdas džiaugtis gyvenimu...</a:t>
            </a:r>
            <a:endParaRPr lang="lt-LT" sz="28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45369" cy="89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495778"/>
            <a:ext cx="2520279" cy="336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225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1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865515"/>
          </a:xfrm>
        </p:spPr>
        <p:txBody>
          <a:bodyPr/>
          <a:lstStyle/>
          <a:p>
            <a:pPr marL="0" lvl="0" indent="0" algn="ctr">
              <a:buNone/>
            </a:pPr>
            <a:endParaRPr lang="lt-LT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lt-LT" sz="2400" b="1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Kelias</a:t>
            </a:r>
            <a: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 į brangiausią turtą – </a:t>
            </a:r>
            <a:r>
              <a:rPr lang="lt-LT" sz="2400" b="1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S V E I K A T Ą - </a:t>
            </a:r>
            <a: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prasideda nuo vaikystės, eina pro </a:t>
            </a:r>
            <a:r>
              <a:rPr lang="lt-LT" sz="2400" b="1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mokyklą  </a:t>
            </a:r>
            <a: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ir tęsiasi toliau...</a:t>
            </a:r>
          </a:p>
          <a:p>
            <a:pPr marL="0" lvl="0" indent="0" algn="ctr">
              <a:buNone/>
            </a:pPr>
            <a:endParaRPr lang="lt-LT" sz="2400" dirty="0" smtClean="0">
              <a:solidFill>
                <a:schemeClr val="accent2">
                  <a:lumMod val="75000"/>
                </a:schemeClr>
              </a:solidFill>
              <a:latin typeface="Jokerman" panose="04090605060D06020702" pitchFamily="82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lt-LT" sz="2400" dirty="0" smtClean="0">
              <a:solidFill>
                <a:schemeClr val="accent2">
                  <a:lumMod val="75000"/>
                </a:schemeClr>
              </a:solidFill>
              <a:latin typeface="Jokerman" panose="04090605060D06020702" pitchFamily="82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lt-LT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lt-LT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611560" y="2276872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t-LT" sz="3200" b="1" dirty="0" smtClean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lt-LT" sz="32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lt-LT" sz="3200" b="1" dirty="0" smtClean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lt-LT" sz="2800" b="1" dirty="0" smtClean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AŠ </a:t>
            </a:r>
            <a:endParaRPr lang="lt-LT" sz="2800" b="1" dirty="0" smtClean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  <a:p>
            <a:pPr lvl="0" algn="ctr"/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N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oriu</a:t>
            </a:r>
            <a:r>
              <a:rPr lang="lt-LT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   </a:t>
            </a:r>
            <a:r>
              <a:rPr lang="lt-LT" sz="2800" dirty="0">
                <a:solidFill>
                  <a:prstClr val="black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/  žinios</a:t>
            </a:r>
          </a:p>
          <a:p>
            <a:pPr lvl="0" algn="ctr"/>
            <a:r>
              <a:rPr lang="lt-LT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G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aliu</a:t>
            </a:r>
            <a:r>
              <a:rPr lang="lt-LT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   </a:t>
            </a:r>
            <a:r>
              <a:rPr lang="lt-LT" sz="2800" dirty="0">
                <a:solidFill>
                  <a:prstClr val="black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/  nuostatos, įgūdžiai</a:t>
            </a:r>
          </a:p>
          <a:p>
            <a:pPr lvl="0" algn="ctr"/>
            <a:r>
              <a:rPr lang="lt-LT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T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uriu </a:t>
            </a:r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būti </a:t>
            </a:r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sveikas</a:t>
            </a:r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 </a:t>
            </a:r>
            <a:r>
              <a:rPr lang="lt-LT" sz="2800" dirty="0">
                <a:solidFill>
                  <a:prstClr val="black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/ atsakomybė už savo ir kitų </a:t>
            </a:r>
            <a:r>
              <a:rPr lang="lt-LT" sz="2800" dirty="0" smtClean="0">
                <a:solidFill>
                  <a:prstClr val="black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sveikatą</a:t>
            </a:r>
          </a:p>
          <a:p>
            <a:pPr lvl="0" algn="ctr"/>
            <a:endParaRPr lang="lt-LT" sz="3200" dirty="0">
              <a:solidFill>
                <a:prstClr val="black"/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  <a:p>
            <a:pPr lvl="0" algn="ctr"/>
            <a:endParaRPr lang="lt-LT" sz="2000" dirty="0" smtClean="0">
              <a:solidFill>
                <a:prstClr val="black"/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  <a:p>
            <a:pPr lvl="0" algn="ctr"/>
            <a:endParaRPr lang="lt-LT" sz="2000" dirty="0" smtClean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 algn="ctr"/>
            <a:endParaRPr lang="lt-LT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 algn="ctr"/>
            <a:endParaRPr lang="lt-LT" sz="2000" dirty="0" smtClean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 algn="ctr"/>
            <a:endParaRPr lang="lt-LT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85" y="1988840"/>
            <a:ext cx="2397846" cy="186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5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0" y="1124744"/>
            <a:ext cx="9144000" cy="733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lt-LT" sz="2800" dirty="0" smtClean="0">
              <a:solidFill>
                <a:srgbClr val="C0504D">
                  <a:lumMod val="75000"/>
                </a:srgbClr>
              </a:solidFill>
              <a:latin typeface="Jokerman" panose="04090605060D06020702" pitchFamily="82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Jokerman" panose="04090605060D06020702" pitchFamily="82" charset="0"/>
                <a:ea typeface="Calibri"/>
                <a:cs typeface="Times New Roman"/>
              </a:rPr>
              <a:t>Kokia yra mano sveikata ir savijauta dabar</a:t>
            </a:r>
            <a:r>
              <a:rPr lang="lt-LT" sz="2400" b="1" dirty="0" smtClean="0">
                <a:solidFill>
                  <a:srgbClr val="C0504D">
                    <a:lumMod val="75000"/>
                  </a:srgbClr>
                </a:solidFill>
                <a:latin typeface="Jokerman" panose="04090605060D06020702" pitchFamily="82" charset="0"/>
                <a:ea typeface="Calibri"/>
                <a:cs typeface="Times New Roman"/>
              </a:rPr>
              <a:t>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lt-LT" sz="2400" b="1" dirty="0">
              <a:solidFill>
                <a:srgbClr val="C0504D">
                  <a:lumMod val="75000"/>
                </a:srgb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   Užsimerkime ir įsivaizduokime save po 10 metų...</a:t>
            </a:r>
            <a:endParaRPr lang="lt-LT" sz="2400" b="1" dirty="0">
              <a:solidFill>
                <a:srgbClr val="C0504D">
                  <a:lumMod val="75000"/>
                </a:srgb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   Kokia bus mano </a:t>
            </a:r>
            <a:r>
              <a:rPr lang="lt-LT" sz="2400" b="1" dirty="0" err="1" smtClean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sav</a:t>
            </a:r>
            <a:r>
              <a:rPr lang="en-GB" sz="2400" b="1" dirty="0" err="1" smtClean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ijauta</a:t>
            </a:r>
            <a:r>
              <a:rPr lang="en-GB" sz="2400" b="1" dirty="0" smtClean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, </a:t>
            </a:r>
            <a:r>
              <a:rPr lang="lt-LT" sz="2400" b="1" dirty="0" smtClean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jei  </a:t>
            </a:r>
            <a:r>
              <a:rPr lang="lt-LT" sz="2400" b="1" dirty="0" smtClean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elgsiuos </a:t>
            </a: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taip, kaip iki šiol? </a:t>
            </a:r>
            <a:r>
              <a:rPr lang="lt-LT" sz="2400" b="1" dirty="0" smtClean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Gera, gal net geresnė. Jei </a:t>
            </a: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taip, puiku. Tuomet, keisti </a:t>
            </a:r>
            <a:r>
              <a:rPr lang="lt-LT" sz="2400" b="1" dirty="0" smtClean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nieko nereikia</a:t>
            </a: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. </a:t>
            </a:r>
            <a:endParaRPr lang="lt-LT" sz="2400" b="1" dirty="0" smtClean="0">
              <a:solidFill>
                <a:srgbClr val="C0504D">
                  <a:lumMod val="75000"/>
                </a:srgbClr>
              </a:solidFill>
              <a:latin typeface="Monotype Corsiv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t-LT" sz="2400" b="1" dirty="0" smtClean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Nepatiko</a:t>
            </a: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... Tokiu atveju kyla klausimas, ką daryti?</a:t>
            </a:r>
            <a:endParaRPr lang="lt-LT" sz="2400" b="1" dirty="0">
              <a:solidFill>
                <a:srgbClr val="C0504D">
                  <a:lumMod val="75000"/>
                </a:srgbClr>
              </a:solidFill>
              <a:ea typeface="Calibri"/>
              <a:cs typeface="Times New Roman"/>
            </a:endParaRPr>
          </a:p>
          <a:p>
            <a:pPr algn="ctr"/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    Ką galiu </a:t>
            </a:r>
            <a:r>
              <a:rPr lang="lt-LT" sz="2400" b="1" dirty="0" smtClean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padaryti  , </a:t>
            </a: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kad jau šiandien arba rytoj pagerinčiau savo </a:t>
            </a:r>
            <a:r>
              <a:rPr lang="lt-LT" sz="2400" b="1" dirty="0" smtClean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sveikatą</a:t>
            </a:r>
            <a: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  <a:t>?</a:t>
            </a:r>
            <a:br>
              <a:rPr lang="lt-LT" sz="2400" b="1" dirty="0">
                <a:solidFill>
                  <a:srgbClr val="C0504D">
                    <a:lumMod val="75000"/>
                  </a:srgbClr>
                </a:solidFill>
                <a:latin typeface="Monotype Corsiva"/>
                <a:ea typeface="Calibri"/>
                <a:cs typeface="Times New Roman"/>
              </a:rPr>
            </a:br>
            <a:endParaRPr lang="lt-LT" sz="2400" b="1" dirty="0" smtClean="0">
              <a:solidFill>
                <a:srgbClr val="C0504D">
                  <a:lumMod val="75000"/>
                </a:srgbClr>
              </a:solidFill>
              <a:latin typeface="Jokerman" panose="04090605060D06020702" pitchFamily="82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lt-LT" sz="2800" dirty="0">
              <a:solidFill>
                <a:srgbClr val="C0504D">
                  <a:lumMod val="75000"/>
                </a:srgbClr>
              </a:solidFill>
              <a:latin typeface="Jokerman" panose="04090605060D06020702" pitchFamily="82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t-LT" dirty="0" smtClean="0">
              <a:solidFill>
                <a:srgbClr val="1E1D1D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t-LT" sz="2000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t-LT" sz="2000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t-LT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t-LT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8" y="210330"/>
            <a:ext cx="1224135" cy="9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3044"/>
            <a:ext cx="1042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Autofit/>
          </a:bodyPr>
          <a:lstStyle/>
          <a:p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/>
            </a:r>
            <a:br>
              <a:rPr lang="lt-LT" sz="2800" b="1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</a:br>
            <a:r>
              <a:rPr lang="lt-LT" sz="2400" b="1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V a s a r i s  </a:t>
            </a:r>
            <a: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gimnazijoje  – </a:t>
            </a:r>
            <a:r>
              <a:rPr lang="lt-LT" sz="2400" b="1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sveikos gyvensenos </a:t>
            </a:r>
            <a: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mėnuo, </a:t>
            </a:r>
            <a:b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</a:br>
            <a: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o šūkis </a:t>
            </a:r>
            <a:r>
              <a:rPr lang="lt-LT" sz="2400" dirty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- </a:t>
            </a:r>
            <a: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„šiandien </a:t>
            </a:r>
            <a:r>
              <a:rPr lang="lt-LT" sz="2400" dirty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esu labai turtingas, nes esu sveikas</a:t>
            </a:r>
            <a: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“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>!</a:t>
            </a:r>
            <a: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  <a:t/>
            </a:r>
            <a:br>
              <a:rPr lang="lt-LT" sz="24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  <a:cs typeface="Times New Roman" panose="02020603050405020304" pitchFamily="18" charset="0"/>
              </a:rPr>
            </a:br>
            <a:endParaRPr lang="lt-LT" sz="2400" dirty="0">
              <a:solidFill>
                <a:schemeClr val="accent2">
                  <a:lumMod val="75000"/>
                </a:schemeClr>
              </a:solidFill>
              <a:latin typeface="Jokerman" panose="04090605060D0602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0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Įgyvendinti sveikatingumo projektai:</a:t>
            </a:r>
          </a:p>
          <a:p>
            <a:r>
              <a:rPr lang="lt-LT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Lietuvos gimtadienio vaišės! </a:t>
            </a:r>
            <a:r>
              <a:rPr lang="lt-LT" sz="4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Vasario 16-osios </a:t>
            </a:r>
            <a:r>
              <a:rPr lang="lt-LT" sz="31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trispalvis</a:t>
            </a:r>
            <a:r>
              <a:rPr lang="lt-LT" sz="31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meniu – projekto ,,Sveikesnės mitybos link“ dalis. </a:t>
            </a:r>
            <a:br>
              <a:rPr lang="lt-LT" sz="31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Minėdami mūsų šaliai brangią dieną, mokiniai,  kartu su šeimos nariais, gamino ir skanavo šventinius patiekalus</a:t>
            </a:r>
            <a:r>
              <a:rPr lang="lt-LT" sz="31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lt-LT" sz="36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Žiemiškas, sportiškas, linksmas ir iškilmingas  Vasario 16 – </a:t>
            </a:r>
            <a:r>
              <a:rPr lang="lt-LT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osios</a:t>
            </a:r>
            <a:r>
              <a:rPr lang="lt-LT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sveikinimas.</a:t>
            </a:r>
            <a:endParaRPr lang="lt-LT" sz="3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,,Iššūkis virusams – stiprus imunitetas</a:t>
            </a:r>
            <a:r>
              <a:rPr lang="en-GB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lt-LT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5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5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5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Kviet</a:t>
            </a:r>
            <a:r>
              <a:rPr lang="lt-LT" sz="31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GB" sz="31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lt-LT" sz="31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priminti </a:t>
            </a:r>
            <a:r>
              <a:rPr lang="en-GB" sz="31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vieni </a:t>
            </a:r>
            <a:r>
              <a:rPr lang="lt-LT" sz="31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kitiems, kiek žinome pačių įvairiausių, imunitetą stiprinančių būdų – sportas, vitaminingas maistas, mėgstama veikla, grūdinimasis ir t.t. </a:t>
            </a:r>
            <a:r>
              <a:rPr lang="lt-LT" sz="31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lt-LT" sz="4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uest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2339636" cy="39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uest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0545"/>
            <a:ext cx="2304256" cy="39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2276872"/>
            <a:ext cx="3925060" cy="39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0" y="481842"/>
            <a:ext cx="6250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Lietuvos gimtadienio </a:t>
            </a:r>
            <a:r>
              <a:rPr lang="lt-LT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vaišės</a:t>
            </a:r>
          </a:p>
          <a:p>
            <a:pPr algn="ctr"/>
            <a:r>
              <a:rPr lang="lt-LT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,,Paprasti patiekalai </a:t>
            </a:r>
          </a:p>
          <a:p>
            <a:pPr algn="ctr"/>
            <a:r>
              <a:rPr lang="lt-LT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nepaprastoms šventinėms akimirkoms“ </a:t>
            </a:r>
            <a:endParaRPr lang="lt-LT" sz="2400" dirty="0">
              <a:solidFill>
                <a:srgbClr val="FF0000"/>
              </a:solidFill>
            </a:endParaRPr>
          </a:p>
        </p:txBody>
      </p:sp>
      <p:sp>
        <p:nvSpPr>
          <p:cNvPr id="5" name="AutoShape 7" descr="Vaizdo rezultatas pagal užklausą „vasario 16 diena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0545"/>
            <a:ext cx="719137" cy="15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t-L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endParaRPr kumimoji="0" lang="en-GB" alt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lt-LT" altLang="lt-L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lt-LT" altLang="lt-L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lt-LT" altLang="lt-L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lt-LT" alt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323528" y="457200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lt-LT" sz="2000" b="1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Žiemiškas, sportiškas, linksmas ir iškilmingas  Vasario 16 – </a:t>
            </a:r>
            <a:r>
              <a:rPr lang="lt-LT" sz="2000" b="1" i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osios</a:t>
            </a:r>
            <a:r>
              <a:rPr lang="lt-LT" sz="2000" b="1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lt-LT" sz="20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sveikinimas</a:t>
            </a:r>
            <a:r>
              <a:rPr lang="en-GB" sz="20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</a:t>
            </a:r>
            <a:endParaRPr lang="lt-LT" sz="2000" b="1" i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C:\Users\Guest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52" y="1758392"/>
            <a:ext cx="2500388" cy="1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Guest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" y="3789040"/>
            <a:ext cx="4866648" cy="27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uest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3" y="3798524"/>
            <a:ext cx="4849787" cy="27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Guest\Desktop\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7"/>
            <a:ext cx="3223739" cy="24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Guest\Desktop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4195"/>
            <a:ext cx="3439207" cy="25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28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28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28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2800" b="1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2800" b="1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28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Iššūkis </a:t>
            </a:r>
            <a:r>
              <a:rPr lang="lt-LT" sz="2800" b="1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virusams – stiprus imunitetas</a:t>
            </a:r>
            <a:r>
              <a:rPr lang="en-GB" sz="28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lang="lt-LT" sz="28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28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28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28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2800" b="1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2800" b="1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32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32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lt-LT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9" y="2372171"/>
            <a:ext cx="2545989" cy="370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84" y="2372171"/>
            <a:ext cx="2724118" cy="370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78" y="3047288"/>
            <a:ext cx="2770561" cy="369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467544" y="1964789"/>
            <a:ext cx="84249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b="1" i="1" dirty="0" smtClean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GB" sz="4000" b="1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lt-LT" sz="4000" b="1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lt-LT" sz="4000" b="1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467544" y="2002839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i="1" dirty="0" smtClean="0">
                <a:solidFill>
                  <a:schemeClr val="accent2">
                    <a:lumMod val="75000"/>
                  </a:schemeClr>
                </a:solidFill>
                <a:latin typeface="Segoe UI Historic"/>
              </a:rPr>
              <a:t> </a:t>
            </a:r>
            <a:r>
              <a:rPr lang="lt-LT" b="1" i="1" dirty="0" smtClean="0">
                <a:solidFill>
                  <a:schemeClr val="accent2">
                    <a:lumMod val="75000"/>
                  </a:schemeClr>
                </a:solidFill>
                <a:latin typeface="Segoe UI Historic"/>
              </a:rPr>
              <a:t>Imunitetą stipriname tuo, kas  </a:t>
            </a:r>
            <a:r>
              <a:rPr lang="lt-LT" b="1" i="1" dirty="0">
                <a:solidFill>
                  <a:schemeClr val="accent2">
                    <a:lumMod val="75000"/>
                  </a:schemeClr>
                </a:solidFill>
                <a:latin typeface="Segoe UI Historic"/>
              </a:rPr>
              <a:t>malonu, kas džiugina...</a:t>
            </a:r>
            <a:endParaRPr lang="lt-LT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</a:rPr>
              <a:t>Sveikata – turtas, kurio nenusipirksi</a:t>
            </a:r>
          </a:p>
          <a:p>
            <a:pPr marL="0" indent="0" algn="ctr">
              <a:buNone/>
            </a:pPr>
            <a:endParaRPr lang="lt-LT" dirty="0" smtClean="0">
              <a:solidFill>
                <a:schemeClr val="accent2">
                  <a:lumMod val="75000"/>
                </a:schemeClr>
              </a:solidFill>
              <a:latin typeface="Jokerman" panose="04090605060D06020702" pitchFamily="82" charset="0"/>
            </a:endParaRPr>
          </a:p>
          <a:p>
            <a:pPr marL="0" indent="0" algn="ctr">
              <a:buNone/>
            </a:pPr>
            <a:r>
              <a:rPr lang="lt-LT" sz="2000" dirty="0" smtClean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</a:rPr>
              <a:t>Penktokų vaizdžiai išreikštos mintys apie sveikatą</a:t>
            </a:r>
            <a:endParaRPr lang="lt-LT" sz="2000" dirty="0">
              <a:solidFill>
                <a:schemeClr val="accent2">
                  <a:lumMod val="75000"/>
                </a:schemeClr>
              </a:solidFill>
              <a:latin typeface="Jokerman" panose="04090605060D06020702" pitchFamily="82" charset="0"/>
            </a:endParaRPr>
          </a:p>
          <a:p>
            <a:pPr marL="0" indent="0" algn="ctr">
              <a:buNone/>
            </a:pPr>
            <a:endParaRPr lang="lt-L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6614"/>
            <a:ext cx="1764042" cy="23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13" y="2492896"/>
            <a:ext cx="1952618" cy="13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11099" r="8028" b="9485"/>
          <a:stretch/>
        </p:blipFill>
        <p:spPr bwMode="auto">
          <a:xfrm>
            <a:off x="3059832" y="4504237"/>
            <a:ext cx="3130294" cy="219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r="11" b="738"/>
          <a:stretch/>
        </p:blipFill>
        <p:spPr bwMode="auto">
          <a:xfrm>
            <a:off x="6804248" y="4377527"/>
            <a:ext cx="1853444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2559"/>
            <a:ext cx="1872208" cy="13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22115"/>
            <a:ext cx="3130294" cy="20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6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254</Words>
  <Application>Microsoft Office PowerPoint</Application>
  <PresentationFormat>Demonstracija ekrane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Office tema</vt:lpstr>
      <vt:lpstr>PowerPoint pristatymas</vt:lpstr>
      <vt:lpstr>PowerPoint pristatymas</vt:lpstr>
      <vt:lpstr>PowerPoint pristatymas</vt:lpstr>
      <vt:lpstr>PowerPoint pristatymas</vt:lpstr>
      <vt:lpstr> V a s a r i s  gimnazijoje  – sveikos gyvensenos mėnuo,  o šūkis - „šiandien esu labai turtingas, nes esu sveikas“! </vt:lpstr>
      <vt:lpstr>PowerPoint pristatymas</vt:lpstr>
      <vt:lpstr>PowerPoint pristatymas</vt:lpstr>
      <vt:lpstr>   Iššūkis virusams – stiprus imunitetas!    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Guest</dc:creator>
  <cp:lastModifiedBy>Guest</cp:lastModifiedBy>
  <cp:revision>17</cp:revision>
  <dcterms:created xsi:type="dcterms:W3CDTF">2021-02-17T12:20:32Z</dcterms:created>
  <dcterms:modified xsi:type="dcterms:W3CDTF">2021-03-01T12:40:06Z</dcterms:modified>
</cp:coreProperties>
</file>